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371600"/>
            <a:ext cx="12188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spc="400" kern="0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 TRANSFORMATION · LEVEL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What the Body &amp; Life Speak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457200" y="320040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शरीर और जीवन की भाषा समझें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invitation to our Module 1 graduates — the deep dive begins.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457200" y="502920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100" kern="0" dirty="0">
                <a:solidFill>
                  <a:srgbClr val="AE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Weeks of Learning  ·  Four Months of Real-Client Internship  ·  Live with ManuDada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6748272"/>
            <a:ext cx="12188952" cy="109728"/>
          </a:xfrm>
          <a:prstGeom prst="rect">
            <a:avLst/>
          </a:prstGeom>
          <a:solidFill>
            <a:srgbClr val="C9A84C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investment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32588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7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 training, mentorship and a supervised internship would typically cost upwards of </a:t>
            </a:r>
            <a:pPr algn="ctr" indent="0" marL="0">
              <a:buNone/>
            </a:pPr>
            <a:r>
              <a:rPr lang="en-US" sz="1400" b="1" i="1" dirty="0">
                <a:solidFill>
                  <a:srgbClr val="DCC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₹3,60,000  (≈ $3,760)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5120640" cy="3200400"/>
          </a:xfrm>
          <a:prstGeom prst="rect">
            <a:avLst/>
          </a:prstGeom>
          <a:solidFill>
            <a:srgbClr val="16235C"/>
          </a:solidFill>
          <a:ln w="15240">
            <a:solidFill>
              <a:srgbClr val="C9A84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22960" y="21945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300" kern="0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PROGRAMME FEE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₹60,000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822960" y="34290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7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+ 18% GST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822960" y="3886200"/>
            <a:ext cx="4572000" cy="0"/>
          </a:xfrm>
          <a:prstGeom prst="line">
            <a:avLst/>
          </a:prstGeom>
          <a:noFill/>
          <a:ln w="12700">
            <a:solidFill>
              <a:srgbClr val="3A447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406908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C7CCD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Total payable   </a:t>
            </a:r>
            <a:pPr indent="0" marL="0">
              <a:buNone/>
            </a:pPr>
            <a:r>
              <a:rPr lang="en-US" sz="2100" b="1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₹70,800</a:t>
            </a:r>
            <a:pPr indent="0" marL="0">
              <a:buNone/>
            </a:pPr>
            <a:r>
              <a:rPr lang="en-US" sz="2100" dirty="0">
                <a:solidFill>
                  <a:srgbClr val="C7CCD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≈ $740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822960" y="47091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FA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 approximate; varies with the exchange rate.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126480" y="20116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it includes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126480" y="2514600"/>
            <a:ext cx="55778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weeks of live learning with ManuDada</a:t>
            </a:r>
            <a:endParaRPr lang="en-US" sz="13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to four months of supervised internship</a:t>
            </a:r>
            <a:endParaRPr lang="en-US" sz="13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Senior-trainer mentorship on live cases</a:t>
            </a:r>
            <a:endParaRPr lang="en-US" sz="13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techniques (Hypnodrama, Surrogate Hypnosis, Energy-Field Healing, Acupressure &amp; more)</a:t>
            </a:r>
            <a:endParaRPr lang="en-US" sz="13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University-recognised certificate (Medhavi · UGC)</a:t>
            </a:r>
            <a:endParaRPr lang="en-US" sz="13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profile, platform &amp; lifetime community</a:t>
            </a:r>
            <a:endParaRPr lang="en-US" sz="13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earning paths — Seva &amp; Gyan Marg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548640" y="5440680"/>
            <a:ext cx="5486400" cy="777240"/>
          </a:xfrm>
          <a:prstGeom prst="roundRect">
            <a:avLst>
              <a:gd name="adj" fmla="val 9412"/>
            </a:avLst>
          </a:prstGeom>
          <a:solidFill>
            <a:srgbClr val="101C44"/>
          </a:solidFill>
          <a:ln w="12700">
            <a:solidFill>
              <a:srgbClr val="3A447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5559552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CC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1–2  </a:t>
            </a:r>
            <a:pPr indent="0" marL="0">
              <a:buNone/>
            </a:pPr>
            <a:r>
              <a:rPr lang="en-US" sz="12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731520" y="5870448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CC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3–6  </a:t>
            </a:r>
            <a:pPr indent="0" marL="0">
              <a:buNone/>
            </a:pPr>
            <a:r>
              <a:rPr lang="en-US" sz="12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Internship &amp; mentorship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6126480" y="562356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AE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Eligibility: open only to graduates who have completed Module 1.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0" y="6748272"/>
            <a:ext cx="12188952" cy="109728"/>
          </a:xfrm>
          <a:prstGeom prst="rect">
            <a:avLst/>
          </a:prstGeom>
          <a:solidFill>
            <a:srgbClr val="C9A84C"/>
          </a:solidFill>
          <a:ln/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</a:t>
            </a:r>
            <a:pPr indent="0" marL="0">
              <a:buNone/>
            </a:pPr>
            <a:r>
              <a:rPr lang="en-US" sz="1100" spc="200" kern="0" dirty="0">
                <a:solidFill>
                  <a:srgbClr val="5B60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TRANSFORMATION · LEVEL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smartest investment you'll make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fee. A skill you practise for life.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40280"/>
            <a:ext cx="35661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2240280"/>
            <a:ext cx="3566160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51460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₹393 / day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822960" y="3154680"/>
            <a:ext cx="30175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$4.1 a day across the six-month journey — less than a daily coffee.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343400" y="2240280"/>
            <a:ext cx="35661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343400" y="2240280"/>
            <a:ext cx="3566160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1" name="Text 9"/>
          <p:cNvSpPr/>
          <p:nvPr/>
        </p:nvSpPr>
        <p:spPr>
          <a:xfrm>
            <a:off x="4617720" y="251460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~29 sessions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4617720" y="3154680"/>
            <a:ext cx="30175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charge ₹5,000 a session, your share is ₹2,500. About 29 sessions covers your full fee — the rest is yours.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138160" y="2240280"/>
            <a:ext cx="35661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138160" y="2240280"/>
            <a:ext cx="3566160" cy="8229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5" name="Text 13"/>
          <p:cNvSpPr/>
          <p:nvPr/>
        </p:nvSpPr>
        <p:spPr>
          <a:xfrm>
            <a:off x="8412480" y="251460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Lifetime practice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8412480" y="3154680"/>
            <a:ext cx="30175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fee is one-time. You practise as a DLT Practitioner for years to come.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48640" y="4343400"/>
            <a:ext cx="11064240" cy="123444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868680" y="4498848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pockets, not one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68680" y="4892040"/>
            <a:ext cx="10424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 clients </a:t>
            </a:r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(Seva Marg) — earn from your sessions.   </a:t>
            </a:r>
            <a:pPr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teach </a:t>
            </a:r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(Gyan Marg) — earn again, per batch and per student. The same investment can open a second income.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548640" y="5715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Grab this opportunity.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48640" y="612648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Figures are illustrations only; earnings depend on your own practice and are not fixed or guaranteed.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5720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· Mission Niramaya · IZWP</a:t>
            </a:r>
            <a:pPr algn="l" indent="0" marL="0">
              <a:buNone/>
            </a:pPr>
            <a:r>
              <a:rPr lang="en-US" sz="9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Decode · Discover · Transform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</a:t>
            </a:r>
            <a:pPr indent="0" marL="0">
              <a:buNone/>
            </a:pPr>
            <a:r>
              <a:rPr lang="en-US" sz="1100" spc="200" kern="0" dirty="0">
                <a:solidFill>
                  <a:srgbClr val="5B60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TRANSFORMATION · LEVEL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selective first batch — only 30 seats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Admission is by interview. Our management selects only those ready to carry this work with skill and integrity.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468880"/>
            <a:ext cx="269748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485900" y="2788920"/>
            <a:ext cx="822960" cy="82296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7" name="Text 5"/>
          <p:cNvSpPr/>
          <p:nvPr/>
        </p:nvSpPr>
        <p:spPr>
          <a:xfrm>
            <a:off x="1485900" y="27889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731520" y="379476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Fill the application form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31520" y="434340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your background and intention.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410712" y="2468880"/>
            <a:ext cx="269748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347972" y="2788920"/>
            <a:ext cx="822960" cy="82296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12" name="Text 10"/>
          <p:cNvSpPr/>
          <p:nvPr/>
        </p:nvSpPr>
        <p:spPr>
          <a:xfrm>
            <a:off x="4347972" y="27889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593592" y="379476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Interview with a senior mentor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593592" y="434340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conversation to understand your readiness.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72784" y="2468880"/>
            <a:ext cx="269748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210044" y="2788920"/>
            <a:ext cx="822960" cy="82296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17" name="Text 15"/>
          <p:cNvSpPr/>
          <p:nvPr/>
        </p:nvSpPr>
        <p:spPr>
          <a:xfrm>
            <a:off x="7210044" y="27889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455664" y="379476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Deposit the fee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455664" y="434340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selection, confirm your seat.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9134856" y="2468880"/>
            <a:ext cx="269748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0072116" y="2788920"/>
            <a:ext cx="822960" cy="82296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22" name="Text 20"/>
          <p:cNvSpPr/>
          <p:nvPr/>
        </p:nvSpPr>
        <p:spPr>
          <a:xfrm>
            <a:off x="10072116" y="27889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9317736" y="3794760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Join class — 20 June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9317736" y="434340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with the first batch, as scheduled.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5120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batch begins </a:t>
            </a:r>
            <a:pPr algn="ctr" indent="0" marL="0">
              <a:buNone/>
            </a:pPr>
            <a:r>
              <a:rPr lang="en-US" sz="1800" b="1" dirty="0">
                <a:solidFill>
                  <a:srgbClr val="B893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June</a:t>
            </a:r>
            <a:pPr algn="ctr" indent="0" marL="0">
              <a:buNone/>
            </a:pPr>
            <a:r>
              <a:rPr lang="en-US" sz="1800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·  Seats are limited to 30.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45720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· Mission Niramaya · IZWP</a:t>
            </a:r>
            <a:pPr algn="l" indent="0" marL="0">
              <a:buNone/>
            </a:pPr>
            <a:r>
              <a:rPr lang="en-US" sz="9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Decode · Discover · Transform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0"/>
            <a:ext cx="11247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Begin with a free discovery session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26974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एक निःशुल्क डिस्कवरी सत्र से शुरुआत करें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4023360" y="3611880"/>
            <a:ext cx="4114800" cy="777240"/>
          </a:xfrm>
          <a:prstGeom prst="roundRect">
            <a:avLst>
              <a:gd name="adj" fmla="val 49412"/>
            </a:avLst>
          </a:prstGeom>
          <a:solidFill>
            <a:srgbClr val="C9A84C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023360" y="3611880"/>
            <a:ext cx="4114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 +91 99814 45177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457200" y="457200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7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healersmeet.com   ·   www.decodelife.info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585216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990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educational and skill-development purposes; not a substitute for medical or psychiatric care.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0" y="6748272"/>
            <a:ext cx="12188952" cy="109728"/>
          </a:xfrm>
          <a:prstGeom prst="rect">
            <a:avLst/>
          </a:prstGeom>
          <a:solidFill>
            <a:srgbClr val="C9A84C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</a:t>
            </a:r>
            <a:pPr indent="0" marL="0">
              <a:buNone/>
            </a:pPr>
            <a:r>
              <a:rPr lang="en-US" sz="1100" spc="200" kern="0" dirty="0">
                <a:solidFill>
                  <a:srgbClr val="5B60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TRANSFORMATION · LEVEL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learned the tools.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Now become the practitioner.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2743200"/>
            <a:ext cx="67665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Module 1, you mastered seven modalities — hypnotherapy, energy work, tapping, regression and more. You can already calm a mind and move energy.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48640" y="4023360"/>
            <a:ext cx="6766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knowing the tools is not the same as confidently sitting with a real person in real pain — reading what is truly wrong, and guiding them all the way to relief.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7772400" y="2651760"/>
            <a:ext cx="3840480" cy="274320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955280" y="28346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955280" y="315468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instruments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955280" y="36576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955280" y="40233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2 (Level 2)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955280" y="434340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practitioner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7955280" y="48463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7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reads the root cause and resolves it.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· Mission Niramaya · IZWP</a:t>
            </a:r>
            <a:pPr algn="l" indent="0" marL="0">
              <a:buNone/>
            </a:pPr>
            <a:r>
              <a:rPr lang="en-US" sz="9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Decode · Discover · Transform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</a:t>
            </a:r>
            <a:pPr indent="0" marL="0">
              <a:buNone/>
            </a:pPr>
            <a:r>
              <a:rPr lang="en-US" sz="1100" spc="200" kern="0" dirty="0">
                <a:solidFill>
                  <a:srgbClr val="5B60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TRANSFORMATION · LEVEL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Multi-Lens Decode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any life challenge through eleven complementary lenses — then integrate them into one clear, evidence-informed path, always alongside medical care.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893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LENSES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2514600"/>
            <a:ext cx="1801368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2514600"/>
            <a:ext cx="1801368" cy="73152"/>
          </a:xfrm>
          <a:prstGeom prst="rect">
            <a:avLst/>
          </a:prstGeom>
          <a:solidFill>
            <a:srgbClr val="185FA5"/>
          </a:solidFill>
          <a:ln/>
        </p:spPr>
      </p:sp>
      <p:sp>
        <p:nvSpPr>
          <p:cNvPr id="8" name="Text 6"/>
          <p:cNvSpPr/>
          <p:nvPr/>
        </p:nvSpPr>
        <p:spPr>
          <a:xfrm>
            <a:off x="658368" y="2606040"/>
            <a:ext cx="158191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Modern Medicine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2468880" y="2514600"/>
            <a:ext cx="1801368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68880" y="2514600"/>
            <a:ext cx="1801368" cy="73152"/>
          </a:xfrm>
          <a:prstGeom prst="rect">
            <a:avLst/>
          </a:prstGeom>
          <a:solidFill>
            <a:srgbClr val="2D6A4F"/>
          </a:solidFill>
          <a:ln/>
        </p:spPr>
      </p:sp>
      <p:sp>
        <p:nvSpPr>
          <p:cNvPr id="11" name="Text 9"/>
          <p:cNvSpPr/>
          <p:nvPr/>
        </p:nvSpPr>
        <p:spPr>
          <a:xfrm>
            <a:off x="2578608" y="2606040"/>
            <a:ext cx="158191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Ayurveda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4389120" y="2514600"/>
            <a:ext cx="1801368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389120" y="2514600"/>
            <a:ext cx="1801368" cy="73152"/>
          </a:xfrm>
          <a:prstGeom prst="rect">
            <a:avLst/>
          </a:prstGeom>
          <a:solidFill>
            <a:srgbClr val="9A5B16"/>
          </a:solidFill>
          <a:ln/>
        </p:spPr>
      </p:sp>
      <p:sp>
        <p:nvSpPr>
          <p:cNvPr id="14" name="Text 12"/>
          <p:cNvSpPr/>
          <p:nvPr/>
        </p:nvSpPr>
        <p:spPr>
          <a:xfrm>
            <a:off x="4498848" y="2606040"/>
            <a:ext cx="158191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Modern Psychology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6309360" y="2514600"/>
            <a:ext cx="1801368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309360" y="2514600"/>
            <a:ext cx="1801368" cy="73152"/>
          </a:xfrm>
          <a:prstGeom prst="rect">
            <a:avLst/>
          </a:prstGeom>
          <a:solidFill>
            <a:srgbClr val="5B3D9E"/>
          </a:solidFill>
          <a:ln/>
        </p:spPr>
      </p:sp>
      <p:sp>
        <p:nvSpPr>
          <p:cNvPr id="17" name="Text 15"/>
          <p:cNvSpPr/>
          <p:nvPr/>
        </p:nvSpPr>
        <p:spPr>
          <a:xfrm>
            <a:off x="6419088" y="2606040"/>
            <a:ext cx="158191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Vedic Wisdom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8229600" y="2514600"/>
            <a:ext cx="1801368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8229600" y="2514600"/>
            <a:ext cx="1801368" cy="73152"/>
          </a:xfrm>
          <a:prstGeom prst="rect">
            <a:avLst/>
          </a:prstGeom>
          <a:solidFill>
            <a:srgbClr val="1F8A8A"/>
          </a:solidFill>
          <a:ln/>
        </p:spPr>
      </p:sp>
      <p:sp>
        <p:nvSpPr>
          <p:cNvPr id="20" name="Text 18"/>
          <p:cNvSpPr/>
          <p:nvPr/>
        </p:nvSpPr>
        <p:spPr>
          <a:xfrm>
            <a:off x="8339328" y="2606040"/>
            <a:ext cx="158191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Reiki / Energy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10149840" y="2514600"/>
            <a:ext cx="1801368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10149840" y="2514600"/>
            <a:ext cx="1801368" cy="73152"/>
          </a:xfrm>
          <a:prstGeom prst="rect">
            <a:avLst/>
          </a:prstGeom>
          <a:solidFill>
            <a:srgbClr val="A6446B"/>
          </a:solidFill>
          <a:ln/>
        </p:spPr>
      </p:sp>
      <p:sp>
        <p:nvSpPr>
          <p:cNvPr id="23" name="Text 21"/>
          <p:cNvSpPr/>
          <p:nvPr/>
        </p:nvSpPr>
        <p:spPr>
          <a:xfrm>
            <a:off x="10259568" y="2606040"/>
            <a:ext cx="158191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Acupressure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548640" y="37033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893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PATTERN-RECOGNITION LENSES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70332" y="4023360"/>
            <a:ext cx="2194560" cy="91440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70332" y="4023360"/>
            <a:ext cx="2194560" cy="73152"/>
          </a:xfrm>
          <a:prstGeom prst="rect">
            <a:avLst/>
          </a:prstGeom>
          <a:solidFill>
            <a:srgbClr val="3A5BA0"/>
          </a:solidFill>
          <a:ln/>
        </p:spPr>
      </p:sp>
      <p:sp>
        <p:nvSpPr>
          <p:cNvPr id="27" name="Text 25"/>
          <p:cNvSpPr/>
          <p:nvPr/>
        </p:nvSpPr>
        <p:spPr>
          <a:xfrm>
            <a:off x="480060" y="4114800"/>
            <a:ext cx="197510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Self-Hypnosis</a:t>
            </a:r>
            <a:endParaRPr lang="en-US" sz="1350" dirty="0"/>
          </a:p>
        </p:txBody>
      </p:sp>
      <p:sp>
        <p:nvSpPr>
          <p:cNvPr id="28" name="Shape 26"/>
          <p:cNvSpPr/>
          <p:nvPr/>
        </p:nvSpPr>
        <p:spPr>
          <a:xfrm>
            <a:off x="2683764" y="4023360"/>
            <a:ext cx="2194560" cy="91440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2683764" y="4023360"/>
            <a:ext cx="2194560" cy="73152"/>
          </a:xfrm>
          <a:prstGeom prst="rect">
            <a:avLst/>
          </a:prstGeom>
          <a:solidFill>
            <a:srgbClr val="C0603A"/>
          </a:solidFill>
          <a:ln/>
        </p:spPr>
      </p:sp>
      <p:sp>
        <p:nvSpPr>
          <p:cNvPr id="30" name="Text 28"/>
          <p:cNvSpPr/>
          <p:nvPr/>
        </p:nvSpPr>
        <p:spPr>
          <a:xfrm>
            <a:off x="2793492" y="4114800"/>
            <a:ext cx="197510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EFT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4997196" y="4023360"/>
            <a:ext cx="2194560" cy="91440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997196" y="4023360"/>
            <a:ext cx="2194560" cy="73152"/>
          </a:xfrm>
          <a:prstGeom prst="rect">
            <a:avLst/>
          </a:prstGeom>
          <a:solidFill>
            <a:srgbClr val="3C8C7A"/>
          </a:solidFill>
          <a:ln/>
        </p:spPr>
      </p:sp>
      <p:sp>
        <p:nvSpPr>
          <p:cNvPr id="33" name="Text 31"/>
          <p:cNvSpPr/>
          <p:nvPr/>
        </p:nvSpPr>
        <p:spPr>
          <a:xfrm>
            <a:off x="5106924" y="4114800"/>
            <a:ext cx="197510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Inner Child</a:t>
            </a:r>
            <a:endParaRPr lang="en-US" sz="1350" dirty="0"/>
          </a:p>
        </p:txBody>
      </p:sp>
      <p:sp>
        <p:nvSpPr>
          <p:cNvPr id="34" name="Shape 32"/>
          <p:cNvSpPr/>
          <p:nvPr/>
        </p:nvSpPr>
        <p:spPr>
          <a:xfrm>
            <a:off x="7310628" y="4023360"/>
            <a:ext cx="2194560" cy="91440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7310628" y="4023360"/>
            <a:ext cx="2194560" cy="7315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6" name="Text 34"/>
          <p:cNvSpPr/>
          <p:nvPr/>
        </p:nvSpPr>
        <p:spPr>
          <a:xfrm>
            <a:off x="7420356" y="4114800"/>
            <a:ext cx="197510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 Regression</a:t>
            </a:r>
            <a:endParaRPr lang="en-US" sz="1350" dirty="0"/>
          </a:p>
        </p:txBody>
      </p:sp>
      <p:sp>
        <p:nvSpPr>
          <p:cNvPr id="37" name="Shape 35"/>
          <p:cNvSpPr/>
          <p:nvPr/>
        </p:nvSpPr>
        <p:spPr>
          <a:xfrm>
            <a:off x="9624060" y="4023360"/>
            <a:ext cx="2194560" cy="91440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9624060" y="4023360"/>
            <a:ext cx="2194560" cy="73152"/>
          </a:xfrm>
          <a:prstGeom prst="rect">
            <a:avLst/>
          </a:prstGeom>
          <a:solidFill>
            <a:srgbClr val="9A4C7A"/>
          </a:solidFill>
          <a:ln/>
        </p:spPr>
      </p:sp>
      <p:sp>
        <p:nvSpPr>
          <p:cNvPr id="39" name="Text 37"/>
          <p:cNvSpPr/>
          <p:nvPr/>
        </p:nvSpPr>
        <p:spPr>
          <a:xfrm>
            <a:off x="9733788" y="4114800"/>
            <a:ext cx="197510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Womb Healing</a:t>
            </a:r>
            <a:endParaRPr lang="en-US" sz="1350" dirty="0"/>
          </a:p>
        </p:txBody>
      </p:sp>
      <p:sp>
        <p:nvSpPr>
          <p:cNvPr id="40" name="Text 38"/>
          <p:cNvSpPr/>
          <p:nvPr/>
        </p:nvSpPr>
        <p:spPr>
          <a:xfrm>
            <a:off x="548640" y="521208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Self-Hypnosis and EFT are the two core lenses, woven through nearly every week.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45720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· Mission Niramaya · IZWP</a:t>
            </a:r>
            <a:pPr algn="l" indent="0" marL="0">
              <a:buNone/>
            </a:pPr>
            <a:r>
              <a:rPr lang="en-US" sz="9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Decode · Discover · Transform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</a:t>
            </a:r>
            <a:pPr indent="0" marL="0">
              <a:buNone/>
            </a:pPr>
            <a:r>
              <a:rPr lang="en-US" sz="1100" spc="200" kern="0" dirty="0">
                <a:solidFill>
                  <a:srgbClr val="5B60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TRANSFORMATION · LEVEL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Advanced techniques you'll master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48640" y="16459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2 deepens your Module 1 modalities — and adds powerful new methods for real client work.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3774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B893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DEEPENING YOUR MODULE 1 MASTERY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2788920"/>
            <a:ext cx="2697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2788920"/>
            <a:ext cx="82296" cy="77724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78892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Inner Child Healing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410712" y="2788920"/>
            <a:ext cx="2697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10712" y="2788920"/>
            <a:ext cx="82296" cy="77724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11" name="Text 9"/>
          <p:cNvSpPr/>
          <p:nvPr/>
        </p:nvSpPr>
        <p:spPr>
          <a:xfrm>
            <a:off x="3639312" y="278892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 Regression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272784" y="2788920"/>
            <a:ext cx="2697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72784" y="2788920"/>
            <a:ext cx="82296" cy="77724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14" name="Text 12"/>
          <p:cNvSpPr/>
          <p:nvPr/>
        </p:nvSpPr>
        <p:spPr>
          <a:xfrm>
            <a:off x="6501384" y="278892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Past Life Regression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9134856" y="2788920"/>
            <a:ext cx="2697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9134856" y="2788920"/>
            <a:ext cx="82296" cy="77724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17" name="Text 15"/>
          <p:cNvSpPr/>
          <p:nvPr/>
        </p:nvSpPr>
        <p:spPr>
          <a:xfrm>
            <a:off x="9363456" y="278892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Akashic Records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48640" y="384048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B893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 IN LEVEL 2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" y="4251960"/>
            <a:ext cx="3566160" cy="73152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48640" y="4251960"/>
            <a:ext cx="82296" cy="7315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1" name="Text 19"/>
          <p:cNvSpPr/>
          <p:nvPr/>
        </p:nvSpPr>
        <p:spPr>
          <a:xfrm>
            <a:off x="804672" y="425196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Hypnodrama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4343400" y="4251960"/>
            <a:ext cx="3566160" cy="73152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343400" y="4251960"/>
            <a:ext cx="82296" cy="7315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4" name="Text 22"/>
          <p:cNvSpPr/>
          <p:nvPr/>
        </p:nvSpPr>
        <p:spPr>
          <a:xfrm>
            <a:off x="4599432" y="425196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Surrogate Hypnosis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8138160" y="4251960"/>
            <a:ext cx="3566160" cy="73152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8138160" y="4251960"/>
            <a:ext cx="82296" cy="7315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7" name="Text 25"/>
          <p:cNvSpPr/>
          <p:nvPr/>
        </p:nvSpPr>
        <p:spPr>
          <a:xfrm>
            <a:off x="8394192" y="425196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Family Constellation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548640" y="5184648"/>
            <a:ext cx="3566160" cy="73152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548640" y="5184648"/>
            <a:ext cx="82296" cy="7315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0" name="Text 28"/>
          <p:cNvSpPr/>
          <p:nvPr/>
        </p:nvSpPr>
        <p:spPr>
          <a:xfrm>
            <a:off x="804672" y="5184648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Distance Healing</a:t>
            </a:r>
            <a:endParaRPr lang="en-US" sz="1500" dirty="0"/>
          </a:p>
        </p:txBody>
      </p:sp>
      <p:sp>
        <p:nvSpPr>
          <p:cNvPr id="31" name="Shape 29"/>
          <p:cNvSpPr/>
          <p:nvPr/>
        </p:nvSpPr>
        <p:spPr>
          <a:xfrm>
            <a:off x="4343400" y="5184648"/>
            <a:ext cx="3566160" cy="73152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343400" y="5184648"/>
            <a:ext cx="82296" cy="7315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3" name="Text 31"/>
          <p:cNvSpPr/>
          <p:nvPr/>
        </p:nvSpPr>
        <p:spPr>
          <a:xfrm>
            <a:off x="4599432" y="5184648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Acupressure</a:t>
            </a:r>
            <a:endParaRPr lang="en-US" sz="1500" dirty="0"/>
          </a:p>
        </p:txBody>
      </p:sp>
      <p:sp>
        <p:nvSpPr>
          <p:cNvPr id="34" name="Shape 32"/>
          <p:cNvSpPr/>
          <p:nvPr/>
        </p:nvSpPr>
        <p:spPr>
          <a:xfrm>
            <a:off x="8138160" y="5184648"/>
            <a:ext cx="3566160" cy="731520"/>
          </a:xfrm>
          <a:prstGeom prst="rect">
            <a:avLst/>
          </a:prstGeom>
          <a:solidFill>
            <a:srgbClr val="0D1B4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8138160" y="5184648"/>
            <a:ext cx="82296" cy="7315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6" name="Text 34"/>
          <p:cNvSpPr/>
          <p:nvPr/>
        </p:nvSpPr>
        <p:spPr>
          <a:xfrm>
            <a:off x="8394192" y="5184648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Energy-Field Healing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548640" y="608076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techniques are taught as complementary practices, always alongside medical care.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45720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· Mission Niramaya · IZWP</a:t>
            </a:r>
            <a:pPr algn="l" indent="0" marL="0">
              <a:buNone/>
            </a:pPr>
            <a:r>
              <a:rPr lang="en-US" sz="9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Decode · Discover · Transform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</a:t>
            </a:r>
            <a:pPr indent="0" marL="0">
              <a:buNone/>
            </a:pPr>
            <a:r>
              <a:rPr lang="en-US" sz="1100" spc="200" kern="0" dirty="0">
                <a:solidFill>
                  <a:srgbClr val="5B60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TRANSFORMATION · LEVEL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Eight weeks. Eight life challenges.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2103120"/>
            <a:ext cx="731520" cy="73152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21031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777240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Inner Calm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77240" y="34290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10712" y="182880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85032" y="2103120"/>
            <a:ext cx="731520" cy="73152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11" name="Text 9"/>
          <p:cNvSpPr/>
          <p:nvPr/>
        </p:nvSpPr>
        <p:spPr>
          <a:xfrm>
            <a:off x="3685032" y="21031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639312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Body Speaks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39312" y="34290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Vitality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72784" y="182880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547104" y="2103120"/>
            <a:ext cx="731520" cy="73152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16" name="Text 14"/>
          <p:cNvSpPr/>
          <p:nvPr/>
        </p:nvSpPr>
        <p:spPr>
          <a:xfrm>
            <a:off x="6547104" y="21031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501384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Abundance Code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501384" y="34290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134856" y="182880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9409176" y="2103120"/>
            <a:ext cx="731520" cy="73152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21" name="Text 19"/>
          <p:cNvSpPr/>
          <p:nvPr/>
        </p:nvSpPr>
        <p:spPr>
          <a:xfrm>
            <a:off x="9409176" y="21031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9363456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Nurturing Bond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363456" y="34290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Parenting &amp; Children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48640" y="406908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822960" y="4343400"/>
            <a:ext cx="731520" cy="73152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26" name="Text 24"/>
          <p:cNvSpPr/>
          <p:nvPr/>
        </p:nvSpPr>
        <p:spPr>
          <a:xfrm>
            <a:off x="822960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777240" y="51663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Purpose Path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777240" y="56692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410712" y="406908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685032" y="4343400"/>
            <a:ext cx="731520" cy="73152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31" name="Text 29"/>
          <p:cNvSpPr/>
          <p:nvPr/>
        </p:nvSpPr>
        <p:spPr>
          <a:xfrm>
            <a:off x="3685032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3639312" y="51663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Bridges, Not Walls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3639312" y="56692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Disputes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6272784" y="406908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547104" y="4343400"/>
            <a:ext cx="731520" cy="73152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36" name="Text 34"/>
          <p:cNvSpPr/>
          <p:nvPr/>
        </p:nvSpPr>
        <p:spPr>
          <a:xfrm>
            <a:off x="6547104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600" dirty="0"/>
          </a:p>
        </p:txBody>
      </p:sp>
      <p:sp>
        <p:nvSpPr>
          <p:cNvPr id="37" name="Text 35"/>
          <p:cNvSpPr/>
          <p:nvPr/>
        </p:nvSpPr>
        <p:spPr>
          <a:xfrm>
            <a:off x="6501384" y="51663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Reclaim Your Power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501384" y="56692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Agency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9134856" y="406908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9409176" y="4343400"/>
            <a:ext cx="731520" cy="731520"/>
          </a:xfrm>
          <a:prstGeom prst="ellipse">
            <a:avLst/>
          </a:prstGeom>
          <a:solidFill>
            <a:srgbClr val="0D1B4B"/>
          </a:solidFill>
          <a:ln/>
        </p:spPr>
      </p:sp>
      <p:sp>
        <p:nvSpPr>
          <p:cNvPr id="41" name="Text 39"/>
          <p:cNvSpPr/>
          <p:nvPr/>
        </p:nvSpPr>
        <p:spPr>
          <a:xfrm>
            <a:off x="9409176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600" dirty="0"/>
          </a:p>
        </p:txBody>
      </p:sp>
      <p:sp>
        <p:nvSpPr>
          <p:cNvPr id="42" name="Text 40"/>
          <p:cNvSpPr/>
          <p:nvPr/>
        </p:nvSpPr>
        <p:spPr>
          <a:xfrm>
            <a:off x="9363456" y="51663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Awakened Self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9363456" y="56692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Meaning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45720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· Mission Niramaya · IZWP</a:t>
            </a:r>
            <a:pPr algn="l" indent="0" marL="0">
              <a:buNone/>
            </a:pPr>
            <a:r>
              <a:rPr lang="en-US" sz="9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Decode · Discover · Transform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</a:t>
            </a:r>
            <a:pPr indent="0" marL="0">
              <a:buNone/>
            </a:pPr>
            <a:r>
              <a:rPr lang="en-US" sz="1100" spc="200" kern="0" dirty="0">
                <a:solidFill>
                  <a:srgbClr val="5B60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TRANSFORMATION · LEVEL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six-month journey, not a quick course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30352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2011680"/>
            <a:ext cx="5303520" cy="64008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2121408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1 · MONTHS 1–2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Learning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822960" y="3520440"/>
            <a:ext cx="4754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weeks of live, guided learning — the multi-lens decode applied to all eight life challenges, with ManuDada.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309360" y="2011680"/>
            <a:ext cx="530352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309360" y="2011680"/>
            <a:ext cx="5303520" cy="640080"/>
          </a:xfrm>
          <a:prstGeom prst="rect">
            <a:avLst/>
          </a:prstGeom>
          <a:solidFill>
            <a:srgbClr val="B8932F"/>
          </a:solidFill>
          <a:ln/>
        </p:spPr>
      </p:sp>
      <p:sp>
        <p:nvSpPr>
          <p:cNvPr id="11" name="Text 9"/>
          <p:cNvSpPr/>
          <p:nvPr/>
        </p:nvSpPr>
        <p:spPr>
          <a:xfrm>
            <a:off x="6583680" y="2121408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2 · MONTHS 3–6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83680" y="283464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Internship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6583680" y="3520440"/>
            <a:ext cx="4754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months handling real clients under a senior trainer's guidance — you build true confidence on live cases.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48640" y="53035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months to learn the craft. Four months to live it.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5720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· Mission Niramaya · IZWP</a:t>
            </a:r>
            <a:pPr algn="l" indent="0" marL="0">
              <a:buNone/>
            </a:pPr>
            <a:r>
              <a:rPr lang="en-US" sz="9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Decode · Discover · Transform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82296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you graduate — two paths open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7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walk under the DLT platform, with senior trainers beside you.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5303520" cy="3383280"/>
          </a:xfrm>
          <a:prstGeom prst="rect">
            <a:avLst/>
          </a:prstGeom>
          <a:solidFill>
            <a:srgbClr val="16235C"/>
          </a:solidFill>
          <a:ln w="15240">
            <a:solidFill>
              <a:srgbClr val="C9A84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25146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सेवा मार्ग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14400" y="29718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Path of Service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914400" y="3566160"/>
            <a:ext cx="4572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 and guide real clients</a:t>
            </a:r>
            <a:endParaRPr lang="en-US" sz="14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 challenges using the multi-lens decode</a:t>
            </a:r>
            <a:endParaRPr lang="en-US" sz="14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senior trainer guides your case strategy</a:t>
            </a:r>
            <a:endParaRPr lang="en-US" sz="14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income shared 50–50 with the platform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6309360" y="2286000"/>
            <a:ext cx="5303520" cy="3383280"/>
          </a:xfrm>
          <a:prstGeom prst="rect">
            <a:avLst/>
          </a:prstGeom>
          <a:solidFill>
            <a:srgbClr val="16235C"/>
          </a:solidFill>
          <a:ln w="15240">
            <a:solidFill>
              <a:srgbClr val="C9A84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675120" y="25146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CC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ज्ञान मार्ग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675120" y="29718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Path of Knowledge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6675120" y="3566160"/>
            <a:ext cx="4572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 students under the DLT platform</a:t>
            </a:r>
            <a:endParaRPr lang="en-US" sz="14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your own batches as a trainer</a:t>
            </a:r>
            <a:endParaRPr lang="en-US" sz="14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per batch and per student</a:t>
            </a:r>
            <a:endParaRPr lang="en-US" sz="14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DDE2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 as a senior practitioner-teacher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0" y="6748272"/>
            <a:ext cx="12188952" cy="109728"/>
          </a:xfrm>
          <a:prstGeom prst="rect">
            <a:avLst/>
          </a:prstGeom>
          <a:solidFill>
            <a:srgbClr val="C9A84C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</a:t>
            </a:r>
            <a:pPr indent="0" marL="0">
              <a:buNone/>
            </a:pPr>
            <a:r>
              <a:rPr lang="en-US" sz="1100" spc="200" kern="0" dirty="0">
                <a:solidFill>
                  <a:srgbClr val="5B60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TRANSFORMATION · LEVEL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earning works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48640" y="16459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 gives you the structure, the clients, and the mentorship. What you earn depends on your own skill and commitment.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560320"/>
            <a:ext cx="53949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22960" y="2971800"/>
            <a:ext cx="594360" cy="59436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9718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600200" y="278892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Client sessions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600200" y="320040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 for sessions after internship — income shared 50–50 with the platform.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6217920" y="2560320"/>
            <a:ext cx="53949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492240" y="2971800"/>
            <a:ext cx="594360" cy="59436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2" name="Text 10"/>
          <p:cNvSpPr/>
          <p:nvPr/>
        </p:nvSpPr>
        <p:spPr>
          <a:xfrm>
            <a:off x="6492240" y="29718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7269480" y="278892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Teach per batch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7269480" y="320040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training batches under the DLT platform and earn for each batch you run.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548640" y="4251960"/>
            <a:ext cx="53949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22960" y="4663440"/>
            <a:ext cx="594360" cy="59436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466344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600200" y="448056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 student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600200" y="489204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as students join the batches you teach and mentor.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217920" y="4251960"/>
            <a:ext cx="53949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92240" y="4663440"/>
            <a:ext cx="594360" cy="594360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2" name="Text 20"/>
          <p:cNvSpPr/>
          <p:nvPr/>
        </p:nvSpPr>
        <p:spPr>
          <a:xfrm>
            <a:off x="6492240" y="466344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7269480" y="448056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Senior guidance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7269480" y="489204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senior trainer guides your strategy — so your results, and your earning, can grow.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548640" y="57607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Earnings are not fixed or guaranteed — they reflect your skill, effort, and the clients you serve.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45720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· Mission Niramaya · IZWP</a:t>
            </a:r>
            <a:pPr algn="l" indent="0" marL="0">
              <a:buNone/>
            </a:pPr>
            <a:r>
              <a:rPr lang="en-US" sz="9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Decode · Discover · Transform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DECODE LIFE</a:t>
            </a:r>
            <a:pPr indent="0" marL="0">
              <a:buNone/>
            </a:pPr>
            <a:r>
              <a:rPr lang="en-US" sz="1100" spc="200" kern="0" dirty="0">
                <a:solidFill>
                  <a:srgbClr val="5B60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TRANSFORMATION · LEVEL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credential &amp; your support system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53949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828800"/>
            <a:ext cx="82296" cy="17373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10312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University-recognised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606040"/>
            <a:ext cx="4846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certificate co-issued through Medhavi Skills University (UGC), QR-verified.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217920" y="1828800"/>
            <a:ext cx="53949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217920" y="1828800"/>
            <a:ext cx="82296" cy="17373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6537960" y="210312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Certified DLT Practitioner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537960" y="2606040"/>
            <a:ext cx="4846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Graduate with a real professional title — ready to practise, not just to understand.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53949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3840480"/>
            <a:ext cx="82296" cy="17373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411480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Senior-trainer mentorship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868680" y="4617720"/>
            <a:ext cx="4846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Throughout the internship, a senior trainer guides how you resolve each client's challenges.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6217920" y="3840480"/>
            <a:ext cx="53949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7DFC9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17920" y="3840480"/>
            <a:ext cx="82296" cy="17373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8" name="Text 16"/>
          <p:cNvSpPr/>
          <p:nvPr/>
        </p:nvSpPr>
        <p:spPr>
          <a:xfrm>
            <a:off x="6537960" y="411480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1B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community for life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537960" y="4617720"/>
            <a:ext cx="4846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C2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Niramaya circles, the HealersMeet platform, and a fellowship of practitioners.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45720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HealersMeet · Mission Niramaya · IZWP</a:t>
            </a:r>
            <a:pPr algn="l" indent="0" marL="0">
              <a:buNone/>
            </a:pPr>
            <a:r>
              <a:rPr lang="en-US" sz="900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Decode · Discover · Transform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0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Decode What the Body &amp; Life Speak — Level 2</dc:title>
  <dc:subject>PptxGenJS Presentation</dc:subject>
  <dc:creator>HealersMeet · IZWP</dc:creator>
  <cp:lastModifiedBy>HealersMeet · IZWP</cp:lastModifiedBy>
  <cp:revision>1</cp:revision>
  <dcterms:created xsi:type="dcterms:W3CDTF">2026-05-28T17:23:31Z</dcterms:created>
  <dcterms:modified xsi:type="dcterms:W3CDTF">2026-05-28T17:23:31Z</dcterms:modified>
</cp:coreProperties>
</file>